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739" r:id="rId8"/>
    <p:sldId id="1944" r:id="rId9"/>
    <p:sldId id="1967" r:id="rId10"/>
    <p:sldId id="1968" r:id="rId11"/>
    <p:sldId id="1946" r:id="rId12"/>
    <p:sldId id="1947" r:id="rId13"/>
    <p:sldId id="1948" r:id="rId14"/>
    <p:sldId id="2015" r:id="rId15"/>
    <p:sldId id="1963" r:id="rId16"/>
    <p:sldId id="2018" r:id="rId17"/>
    <p:sldId id="2023" r:id="rId18"/>
    <p:sldId id="1949" r:id="rId19"/>
    <p:sldId id="2024" r:id="rId20"/>
    <p:sldId id="2021" r:id="rId21"/>
    <p:sldId id="1950" r:id="rId22"/>
    <p:sldId id="1965" r:id="rId23"/>
    <p:sldId id="1951" r:id="rId24"/>
    <p:sldId id="1966" r:id="rId25"/>
    <p:sldId id="1953" r:id="rId26"/>
    <p:sldId id="1982" r:id="rId27"/>
    <p:sldId id="1977" r:id="rId28"/>
    <p:sldId id="1978" r:id="rId29"/>
    <p:sldId id="1979"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pytorch/pytorch/tree/master/ate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gif"/><Relationship Id="rId1" Type="http://schemas.openxmlformats.org/officeDocument/2006/relationships/slideLayout" Target="../slideLayouts/slideLayout6.xml"/><Relationship Id="rId5" Type="http://schemas.openxmlformats.org/officeDocument/2006/relationships/image" Target="../media/image18.tif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link.zhihu.com/?target=https%3A//en.wikipedia.org/wiki/Halide"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endParaRPr lang="zh-CN" altLang="en-US" dirty="0"/>
          </a:p>
        </p:txBody>
      </p:sp>
      <p:pic>
        <p:nvPicPr>
          <p:cNvPr id="6" name="图片 5">
            <a:extLst>
              <a:ext uri="{FF2B5EF4-FFF2-40B4-BE49-F238E27FC236}">
                <a16:creationId xmlns:a16="http://schemas.microsoft.com/office/drawing/2014/main" id="{E1C0451D-C801-3B4A-9642-158D58B99BCA}"/>
              </a:ext>
            </a:extLst>
          </p:cNvPr>
          <p:cNvPicPr>
            <a:picLocks noChangeAspect="1"/>
          </p:cNvPicPr>
          <p:nvPr/>
        </p:nvPicPr>
        <p:blipFill>
          <a:blip r:embed="rId2"/>
          <a:stretch>
            <a:fillRect/>
          </a:stretch>
        </p:blipFill>
        <p:spPr>
          <a:xfrm>
            <a:off x="6962477" y="1353874"/>
            <a:ext cx="4466857" cy="4672091"/>
          </a:xfrm>
          <a:prstGeom prst="rect">
            <a:avLst/>
          </a:prstGeom>
        </p:spPr>
      </p:pic>
    </p:spTree>
    <p:extLst>
      <p:ext uri="{BB962C8B-B14F-4D97-AF65-F5344CB8AC3E}">
        <p14:creationId xmlns:p14="http://schemas.microsoft.com/office/powerpoint/2010/main" val="14587987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pPr lvl="1">
              <a:lnSpc>
                <a:spcPct val="150000"/>
              </a:lnSpc>
            </a:pPr>
            <a:r>
              <a:rPr lang="zh-CN" altLang="en-US" dirty="0">
                <a:latin typeface="Gill Sans MT" panose="020B0502020104020203" pitchFamily="34" charset="0"/>
              </a:rPr>
              <a:t>静态图的表达式非 </a:t>
            </a:r>
            <a:r>
              <a:rPr lang="en-US" altLang="zh-CN" dirty="0">
                <a:latin typeface="Gill Sans MT" panose="020B0502020104020203" pitchFamily="34" charset="0"/>
              </a:rPr>
              <a:t>Python</a:t>
            </a:r>
            <a:r>
              <a:rPr lang="zh-CN" altLang="en-US" dirty="0">
                <a:latin typeface="Gill Sans MT" panose="020B0502020104020203" pitchFamily="34" charset="0"/>
              </a:rPr>
              <a:t> 原生，开发者主要通过框架提供</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API</a:t>
            </a:r>
            <a:r>
              <a:rPr lang="zh-CN" altLang="en-US" dirty="0">
                <a:latin typeface="Gill Sans MT" panose="020B0502020104020203" pitchFamily="34" charset="0"/>
              </a:rPr>
              <a:t> 显示构图，易用性上不好；</a:t>
            </a:r>
            <a:endParaRPr lang="en-US" altLang="zh-CN" dirty="0">
              <a:latin typeface="Gill Sans MT" panose="020B0502020104020203" pitchFamily="34" charset="0"/>
            </a:endParaRPr>
          </a:p>
          <a:p>
            <a:pPr lvl="1">
              <a:lnSpc>
                <a:spcPct val="150000"/>
              </a:lnSpc>
            </a:pPr>
            <a:endParaRPr lang="zh-CN" altLang="en-US"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pPr lvl="1">
              <a:lnSpc>
                <a:spcPct val="150000"/>
              </a:lnSpc>
            </a:pPr>
            <a:r>
              <a:rPr lang="en-US" altLang="zh-CN" dirty="0">
                <a:latin typeface="Gill Sans MT" panose="020B0502020104020203" pitchFamily="34" charset="0"/>
              </a:rPr>
              <a:t>DSA</a:t>
            </a:r>
            <a:r>
              <a:rPr lang="zh-CN" altLang="en-US" dirty="0">
                <a:latin typeface="Gill Sans MT" panose="020B0502020104020203" pitchFamily="34" charset="0"/>
              </a:rPr>
              <a:t> 专用加速芯片出现加剧了性能上的挑战；</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算子层提供的算子粒度和边界提前确定后，无法充分发挥硬件的性能；</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硬件厂商的提供的算子优化库也未必最优</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1</a:t>
            </a:r>
            <a:r>
              <a:rPr lang="zh-CN" altLang="en-US" dirty="0">
                <a:latin typeface="Gill Sans MT" panose="020B0502020104020203" pitchFamily="34" charset="0"/>
              </a:rPr>
              <a:t>）模型和 </a:t>
            </a:r>
            <a:r>
              <a:rPr lang="en-US" altLang="zh-CN" dirty="0">
                <a:latin typeface="Gill Sans MT" panose="020B0502020104020203" pitchFamily="34" charset="0"/>
              </a:rPr>
              <a:t>shape</a:t>
            </a:r>
            <a:r>
              <a:rPr lang="zh-CN" altLang="en-US" dirty="0">
                <a:latin typeface="Gill Sans MT" panose="020B0502020104020203" pitchFamily="34" charset="0"/>
              </a:rPr>
              <a:t> 确定情况下，可能还有更优算子实现；</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2</a:t>
            </a:r>
            <a:r>
              <a:rPr lang="zh-CN" altLang="en-US" dirty="0">
                <a:latin typeface="Gill Sans MT" panose="020B0502020104020203" pitchFamily="34" charset="0"/>
              </a:rPr>
              <a:t>）在 </a:t>
            </a:r>
            <a:r>
              <a:rPr lang="en-US" altLang="zh-CN" dirty="0">
                <a:latin typeface="Gill Sans MT" panose="020B0502020104020203" pitchFamily="34" charset="0"/>
              </a:rPr>
              <a:t>SIMT</a:t>
            </a:r>
            <a:r>
              <a:rPr lang="zh-CN" altLang="en-US" dirty="0">
                <a:latin typeface="Gill Sans MT" panose="020B0502020104020203" pitchFamily="34" charset="0"/>
              </a:rPr>
              <a:t> 和 </a:t>
            </a:r>
            <a:r>
              <a:rPr lang="en-US" altLang="zh-CN" dirty="0">
                <a:latin typeface="Gill Sans MT" panose="020B0502020104020203" pitchFamily="34" charset="0"/>
              </a:rPr>
              <a:t>SIMD</a:t>
            </a:r>
            <a:r>
              <a:rPr lang="zh-CN" altLang="en-US" dirty="0">
                <a:latin typeface="Gill Sans MT" panose="020B0502020104020203" pitchFamily="34" charset="0"/>
              </a:rPr>
              <a:t> 架构中，</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 都有有很大的空间。</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747F175A-BFAF-B84F-B8CA-11B9C9756CD0}"/>
              </a:ext>
            </a:extLst>
          </p:cNvPr>
          <p:cNvSpPr/>
          <p:nvPr/>
        </p:nvSpPr>
        <p:spPr>
          <a:xfrm>
            <a:off x="6105371" y="5450506"/>
            <a:ext cx="5307350" cy="369332"/>
          </a:xfrm>
          <a:prstGeom prst="rect">
            <a:avLst/>
          </a:prstGeom>
        </p:spPr>
        <p:txBody>
          <a:bodyPr wrap="none">
            <a:spAutoFit/>
          </a:bodyPr>
          <a:lstStyle/>
          <a:p>
            <a:r>
              <a:rPr lang="zh-CN" altLang="en-US" dirty="0">
                <a:hlinkClick r:id="rId2"/>
              </a:rPr>
              <a:t>https://github.com/pytorch/pytorch/tree/master/aten</a:t>
            </a:r>
            <a:endParaRPr lang="en-US" altLang="zh-CN" dirty="0"/>
          </a:p>
        </p:txBody>
      </p:sp>
    </p:spTree>
    <p:extLst>
      <p:ext uri="{BB962C8B-B14F-4D97-AF65-F5344CB8AC3E}">
        <p14:creationId xmlns:p14="http://schemas.microsoft.com/office/powerpoint/2010/main" val="1650788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en-US" altLang="zh-CN" dirty="0">
                <a:latin typeface="Gill Sans MT" panose="020B0502020104020203" pitchFamily="34" charset="0"/>
              </a:rPr>
              <a:t>PyTorch</a:t>
            </a:r>
            <a:r>
              <a:rPr lang="zh-CN" altLang="en-US" dirty="0">
                <a:latin typeface="Gill Sans MT" panose="020B0502020104020203" pitchFamily="34" charset="0"/>
              </a:rPr>
              <a:t> 灵活表达 </a:t>
            </a:r>
            <a:r>
              <a:rPr lang="en-US" altLang="zh-CN" dirty="0">
                <a:latin typeface="Gill Sans MT" panose="020B0502020104020203" pitchFamily="34" charset="0"/>
              </a:rPr>
              <a:t>API</a:t>
            </a:r>
            <a:r>
              <a:rPr lang="zh-CN" altLang="en-US" dirty="0">
                <a:latin typeface="Gill Sans MT" panose="020B0502020104020203" pitchFamily="34" charset="0"/>
              </a:rPr>
              <a:t> 方式成为 </a:t>
            </a:r>
            <a:r>
              <a:rPr lang="en-US" altLang="zh-CN" dirty="0">
                <a:latin typeface="Gill Sans MT" panose="020B0502020104020203" pitchFamily="34" charset="0"/>
              </a:rPr>
              <a:t>AI</a:t>
            </a:r>
            <a:r>
              <a:rPr lang="zh-CN" altLang="en-US" dirty="0">
                <a:latin typeface="Gill Sans MT" panose="020B0502020104020203" pitchFamily="34" charset="0"/>
              </a:rPr>
              <a:t> 框架参考标杆，图层的神经网络编译器主要就是考虑如何把类 </a:t>
            </a:r>
            <a:r>
              <a:rPr lang="en-US" altLang="zh-CN" dirty="0">
                <a:latin typeface="Gill Sans MT" panose="020B0502020104020203" pitchFamily="34" charset="0"/>
              </a:rPr>
              <a:t>PyTorch</a:t>
            </a:r>
            <a:r>
              <a:rPr lang="zh-CN" altLang="en-US" dirty="0">
                <a:latin typeface="Gill Sans MT" panose="020B0502020104020203" pitchFamily="34" charset="0"/>
              </a:rPr>
              <a:t> 的表达转换到图层的</a:t>
            </a:r>
            <a:r>
              <a:rPr lang="en-US" altLang="zh-CN" dirty="0">
                <a:latin typeface="Gill Sans MT" panose="020B0502020104020203" pitchFamily="34" charset="0"/>
              </a:rPr>
              <a:t>IR</a:t>
            </a:r>
            <a:r>
              <a:rPr lang="zh-CN" altLang="en-US" dirty="0">
                <a:latin typeface="Gill Sans MT" panose="020B0502020104020203" pitchFamily="34" charset="0"/>
              </a:rPr>
              <a:t>进行优化。</a:t>
            </a:r>
            <a:endParaRPr lang="en-US" altLang="zh-CN" dirty="0">
              <a:latin typeface="Gill Sans MT" panose="020B0502020104020203" pitchFamily="34" charset="0"/>
            </a:endParaRPr>
          </a:p>
          <a:p>
            <a:r>
              <a:rPr lang="zh-CN" altLang="en-US" dirty="0"/>
              <a:t>类</a:t>
            </a:r>
            <a:r>
              <a:rPr lang="en-US" altLang="zh-CN" dirty="0"/>
              <a:t>PyTorch</a:t>
            </a:r>
            <a:r>
              <a:rPr lang="zh-CN" altLang="en-US" dirty="0"/>
              <a:t>的</a:t>
            </a:r>
            <a:r>
              <a:rPr lang="en-US" altLang="zh-CN" dirty="0"/>
              <a:t>Python</a:t>
            </a:r>
            <a:r>
              <a:rPr lang="zh-CN" altLang="en-US" dirty="0"/>
              <a:t>原生表达，静态化转换；</a:t>
            </a:r>
          </a:p>
          <a:p>
            <a:r>
              <a:rPr lang="en-US" altLang="zh-CN" dirty="0"/>
              <a:t>AI</a:t>
            </a:r>
            <a:r>
              <a:rPr lang="zh-CN" altLang="en-US" dirty="0"/>
              <a:t>专用编译器架构，打开图算边界进行融合优化；</a:t>
            </a:r>
          </a:p>
          <a:p>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35A37834-2AA4-3941-846A-0B0E152A8E1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88270" y="3011678"/>
            <a:ext cx="5701928" cy="3204484"/>
          </a:xfrm>
          <a:prstGeom prst="rect">
            <a:avLst/>
          </a:prstGeom>
        </p:spPr>
      </p:pic>
      <p:pic>
        <p:nvPicPr>
          <p:cNvPr id="6" name="图片 5">
            <a:extLst>
              <a:ext uri="{FF2B5EF4-FFF2-40B4-BE49-F238E27FC236}">
                <a16:creationId xmlns:a16="http://schemas.microsoft.com/office/drawing/2014/main" id="{4BE53B86-3DB4-FC44-A6CD-FBD7287C7D8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316054" y="3440314"/>
            <a:ext cx="830260" cy="1040116"/>
          </a:xfrm>
          <a:prstGeom prst="rect">
            <a:avLst/>
          </a:prstGeom>
        </p:spPr>
      </p:pic>
      <p:pic>
        <p:nvPicPr>
          <p:cNvPr id="7" name="图片 6">
            <a:extLst>
              <a:ext uri="{FF2B5EF4-FFF2-40B4-BE49-F238E27FC236}">
                <a16:creationId xmlns:a16="http://schemas.microsoft.com/office/drawing/2014/main" id="{0719F134-00A9-A048-8763-7610E81255B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02037" y="4756098"/>
            <a:ext cx="1688713" cy="879228"/>
          </a:xfrm>
          <a:prstGeom prst="rect">
            <a:avLst/>
          </a:prstGeom>
        </p:spPr>
      </p:pic>
      <p:pic>
        <p:nvPicPr>
          <p:cNvPr id="4" name="图片 3">
            <a:extLst>
              <a:ext uri="{FF2B5EF4-FFF2-40B4-BE49-F238E27FC236}">
                <a16:creationId xmlns:a16="http://schemas.microsoft.com/office/drawing/2014/main" id="{B03AF681-7E8F-E34C-AC3C-F7C5E617DBCC}"/>
              </a:ext>
            </a:extLst>
          </p:cNvPr>
          <p:cNvPicPr>
            <a:picLocks noChangeAspect="1"/>
          </p:cNvPicPr>
          <p:nvPr/>
        </p:nvPicPr>
        <p:blipFill>
          <a:blip r:embed="rId5"/>
          <a:stretch>
            <a:fillRect/>
          </a:stretch>
        </p:blipFill>
        <p:spPr>
          <a:xfrm>
            <a:off x="1037075" y="4828483"/>
            <a:ext cx="1335229" cy="772071"/>
          </a:xfrm>
          <a:prstGeom prst="rect">
            <a:avLst/>
          </a:prstGeom>
        </p:spPr>
      </p:pic>
    </p:spTree>
    <p:extLst>
      <p:ext uri="{BB962C8B-B14F-4D97-AF65-F5344CB8AC3E}">
        <p14:creationId xmlns:p14="http://schemas.microsoft.com/office/powerpoint/2010/main" val="5513974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打开计算图和算子的边界，进行重新组合优化，发挥芯片的算力。计算图层下发子图中的算子打开成小算子，基于小算子组成的子图，进行编译优化，包括</a:t>
            </a:r>
            <a:r>
              <a:rPr lang="en-US" altLang="zh-CN" dirty="0"/>
              <a:t>buffer fusion</a:t>
            </a:r>
            <a:r>
              <a:rPr lang="zh-CN" altLang="en-US" dirty="0"/>
              <a:t>、水平融合等，关键是大算子怎样打开、小算子如何重新融等。</a:t>
            </a:r>
          </a:p>
        </p:txBody>
      </p:sp>
      <p:pic>
        <p:nvPicPr>
          <p:cNvPr id="4" name="图片 3">
            <a:extLst>
              <a:ext uri="{FF2B5EF4-FFF2-40B4-BE49-F238E27FC236}">
                <a16:creationId xmlns:a16="http://schemas.microsoft.com/office/drawing/2014/main" id="{1C1E3409-9B3C-6147-99D9-2F34D930E33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614105" y="4971314"/>
            <a:ext cx="1080120" cy="813658"/>
          </a:xfrm>
          <a:prstGeom prst="rect">
            <a:avLst/>
          </a:prstGeom>
        </p:spPr>
      </p:pic>
      <p:pic>
        <p:nvPicPr>
          <p:cNvPr id="5" name="图片 4">
            <a:extLst>
              <a:ext uri="{FF2B5EF4-FFF2-40B4-BE49-F238E27FC236}">
                <a16:creationId xmlns:a16="http://schemas.microsoft.com/office/drawing/2014/main" id="{D95A189F-C7D9-4943-9B35-23F2FBE3C0A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533985" y="3474166"/>
            <a:ext cx="1034954" cy="1034954"/>
          </a:xfrm>
          <a:prstGeom prst="rect">
            <a:avLst/>
          </a:prstGeom>
        </p:spPr>
      </p:pic>
      <p:pic>
        <p:nvPicPr>
          <p:cNvPr id="6" name="图片 5">
            <a:extLst>
              <a:ext uri="{FF2B5EF4-FFF2-40B4-BE49-F238E27FC236}">
                <a16:creationId xmlns:a16="http://schemas.microsoft.com/office/drawing/2014/main" id="{D5D274CB-3C48-7944-A2F3-B7641233E96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417861" y="4817417"/>
            <a:ext cx="936104" cy="1118895"/>
          </a:xfrm>
          <a:prstGeom prst="rect">
            <a:avLst/>
          </a:prstGeom>
        </p:spPr>
      </p:pic>
    </p:spTree>
    <p:extLst>
      <p:ext uri="{BB962C8B-B14F-4D97-AF65-F5344CB8AC3E}">
        <p14:creationId xmlns:p14="http://schemas.microsoft.com/office/powerpoint/2010/main" val="561984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2338728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表达分离：</a:t>
            </a:r>
            <a:r>
              <a:rPr lang="zh-CN" altLang="en-US" dirty="0">
                <a:latin typeface="Gill Sans MT" panose="020B0502020104020203" pitchFamily="34" charset="0"/>
              </a:rPr>
              <a:t>计算图层和算子层仍然分开，算法工程师主要关注图层的表达，算子表达和实现主要是框架开发者和芯片厂商提供。</a:t>
            </a:r>
          </a:p>
          <a:p>
            <a:pPr>
              <a:lnSpc>
                <a:spcPct val="150000"/>
              </a:lnSpc>
            </a:pPr>
            <a:r>
              <a:rPr lang="zh-CN" altLang="en-US" b="1" dirty="0">
                <a:latin typeface="Gill Sans MT" panose="020B0502020104020203" pitchFamily="34" charset="0"/>
              </a:rPr>
              <a:t>功能泛化：</a:t>
            </a:r>
            <a:r>
              <a:rPr lang="zh-CN" altLang="en-US" dirty="0">
                <a:latin typeface="Gill Sans MT" panose="020B0502020104020203" pitchFamily="34" charset="0"/>
              </a:rPr>
              <a:t>对灵活表达上的动静态图转换、动态 </a:t>
            </a:r>
            <a:r>
              <a:rPr lang="en-US" altLang="zh-CN" dirty="0">
                <a:latin typeface="Gill Sans MT" panose="020B0502020104020203" pitchFamily="34" charset="0"/>
              </a:rPr>
              <a:t>Shape</a:t>
            </a:r>
            <a:r>
              <a:rPr lang="zh-CN" altLang="en-US" dirty="0">
                <a:latin typeface="Gill Sans MT" panose="020B0502020104020203" pitchFamily="34" charset="0"/>
              </a:rPr>
              <a:t>、稀疏计算、分布式并行优化等复杂的需求难以满足。</a:t>
            </a:r>
          </a:p>
          <a:p>
            <a:pPr>
              <a:lnSpc>
                <a:spcPct val="150000"/>
              </a:lnSpc>
            </a:pPr>
            <a:r>
              <a:rPr lang="zh-CN" altLang="en-US" b="1" dirty="0">
                <a:latin typeface="Gill Sans MT" panose="020B0502020104020203" pitchFamily="34" charset="0"/>
              </a:rPr>
              <a:t>平衡效率和性能：</a:t>
            </a:r>
            <a:r>
              <a:rPr lang="zh-CN" altLang="en-US" dirty="0">
                <a:latin typeface="Gill Sans MT" panose="020B0502020104020203" pitchFamily="34" charset="0"/>
              </a:rPr>
              <a:t>算子实现上在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 上缺乏自动化手段，门槛高，开发者</a:t>
            </a:r>
            <a:r>
              <a:rPr lang="zh-CN" altLang="en-US" dirty="0"/>
              <a:t>既要了解算子计算逻辑，又要熟悉硬件体系架构</a:t>
            </a:r>
            <a:r>
              <a:rPr lang="zh-CN" altLang="en-US" dirty="0">
                <a:latin typeface="Gill Sans MT" panose="020B0502020104020203" pitchFamily="34" charset="0"/>
              </a:rPr>
              <a:t>。</a:t>
            </a:r>
          </a:p>
        </p:txBody>
      </p:sp>
    </p:spTree>
    <p:extLst>
      <p:ext uri="{BB962C8B-B14F-4D97-AF65-F5344CB8AC3E}">
        <p14:creationId xmlns:p14="http://schemas.microsoft.com/office/powerpoint/2010/main" val="24494730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III</a:t>
            </a:r>
            <a:r>
              <a:rPr kumimoji="1" lang="zh-CN" altLang="en-US" b="0" dirty="0"/>
              <a:t> </a:t>
            </a:r>
            <a:r>
              <a:rPr lang="zh-CN" altLang="en-US" b="0" dirty="0"/>
              <a:t>通用</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算子实现上自动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a:t>
            </a:r>
            <a:r>
              <a:rPr lang="zh-CN" altLang="en-US" dirty="0"/>
              <a:t>降低开发门槛</a:t>
            </a:r>
          </a:p>
          <a:p>
            <a:pPr>
              <a:lnSpc>
                <a:spcPct val="150000"/>
              </a:lnSpc>
            </a:pPr>
            <a:r>
              <a:rPr lang="zh-CN" altLang="en-US" dirty="0"/>
              <a:t>更泛化优化能力，实现动静统一、动态 </a:t>
            </a:r>
            <a:r>
              <a:rPr lang="en-US" altLang="zh-CN" dirty="0"/>
              <a:t>Shape</a:t>
            </a:r>
            <a:r>
              <a:rPr lang="zh-CN" altLang="en-US" dirty="0"/>
              <a:t>、稀疏性、高阶微分、自动并行等</a:t>
            </a:r>
          </a:p>
          <a:p>
            <a:pPr>
              <a:lnSpc>
                <a:spcPct val="150000"/>
              </a:lnSpc>
            </a:pPr>
            <a:r>
              <a:rPr lang="zh-CN" altLang="en-US" dirty="0">
                <a:latin typeface="Microsoft YaHei" panose="020B0503020204020204" pitchFamily="34" charset="-122"/>
                <a:ea typeface="Microsoft YaHei" panose="020B0503020204020204" pitchFamily="34" charset="-122"/>
              </a:rPr>
              <a:t>包括编译器、运行时，异构计算、边缘到数据中心都模块化表示和组合，并专注于可用性</a:t>
            </a:r>
            <a:br>
              <a:rPr lang="zh-CN" altLang="en-US" dirty="0"/>
            </a:br>
            <a:endParaRPr lang="zh-CN" altLang="en-US" dirty="0"/>
          </a:p>
        </p:txBody>
      </p:sp>
    </p:spTree>
    <p:extLst>
      <p:ext uri="{BB962C8B-B14F-4D97-AF65-F5344CB8AC3E}">
        <p14:creationId xmlns:p14="http://schemas.microsoft.com/office/powerpoint/2010/main" val="310506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628800"/>
            <a:ext cx="4610649" cy="4392488"/>
          </a:xfrm>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算子自动生成，</a:t>
            </a:r>
            <a:r>
              <a:rPr lang="zh-CN" altLang="en-US" dirty="0"/>
              <a:t>降低开发门槛。</a:t>
            </a:r>
          </a:p>
          <a:p>
            <a:pPr>
              <a:lnSpc>
                <a:spcPct val="150000"/>
              </a:lnSpc>
            </a:pPr>
            <a:r>
              <a:rPr lang="zh-CN" altLang="en-US" dirty="0"/>
              <a:t>针对神经网络，泛化优化能力。</a:t>
            </a:r>
          </a:p>
          <a:p>
            <a:pPr>
              <a:lnSpc>
                <a:spcPct val="150000"/>
              </a:lnSpc>
            </a:pPr>
            <a:r>
              <a:rPr lang="zh-CN" altLang="en-US" dirty="0">
                <a:latin typeface="Microsoft YaHei" panose="020B0503020204020204" pitchFamily="34" charset="-122"/>
                <a:ea typeface="Microsoft YaHei" panose="020B0503020204020204" pitchFamily="34" charset="-122"/>
              </a:rPr>
              <a:t>模块化表示和组合，提升可用性。</a:t>
            </a:r>
            <a:endParaRPr lang="zh-CN" altLang="en-US" dirty="0"/>
          </a:p>
        </p:txBody>
      </p:sp>
      <p:pic>
        <p:nvPicPr>
          <p:cNvPr id="3" name="图片 2">
            <a:extLst>
              <a:ext uri="{FF2B5EF4-FFF2-40B4-BE49-F238E27FC236}">
                <a16:creationId xmlns:a16="http://schemas.microsoft.com/office/drawing/2014/main" id="{19EFBCAE-5A87-724E-AD43-8B1775513DBF}"/>
              </a:ext>
            </a:extLst>
          </p:cNvPr>
          <p:cNvPicPr>
            <a:picLocks noChangeAspect="1"/>
          </p:cNvPicPr>
          <p:nvPr/>
        </p:nvPicPr>
        <p:blipFill>
          <a:blip r:embed="rId2"/>
          <a:stretch>
            <a:fillRect/>
          </a:stretch>
        </p:blipFill>
        <p:spPr>
          <a:xfrm>
            <a:off x="5234285" y="1628800"/>
            <a:ext cx="6484736" cy="4132535"/>
          </a:xfrm>
          <a:prstGeom prst="rect">
            <a:avLst/>
          </a:prstGeom>
        </p:spPr>
      </p:pic>
    </p:spTree>
    <p:extLst>
      <p:ext uri="{BB962C8B-B14F-4D97-AF65-F5344CB8AC3E}">
        <p14:creationId xmlns:p14="http://schemas.microsoft.com/office/powerpoint/2010/main" val="29757932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7DBD6-2B25-5D4B-9816-BC3B9E583F5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At what stage?</a:t>
            </a:r>
          </a:p>
        </p:txBody>
      </p:sp>
      <p:pic>
        <p:nvPicPr>
          <p:cNvPr id="3" name="图片 2">
            <a:extLst>
              <a:ext uri="{FF2B5EF4-FFF2-40B4-BE49-F238E27FC236}">
                <a16:creationId xmlns:a16="http://schemas.microsoft.com/office/drawing/2014/main" id="{CDA65FA5-4DD9-754C-82CA-2B4C27F32754}"/>
              </a:ext>
            </a:extLst>
          </p:cNvPr>
          <p:cNvPicPr>
            <a:picLocks noChangeAspect="1"/>
          </p:cNvPicPr>
          <p:nvPr/>
        </p:nvPicPr>
        <p:blipFill>
          <a:blip r:embed="rId2"/>
          <a:stretch>
            <a:fillRect/>
          </a:stretch>
        </p:blipFill>
        <p:spPr>
          <a:xfrm>
            <a:off x="769789" y="1628800"/>
            <a:ext cx="10960947" cy="4392488"/>
          </a:xfrm>
          <a:prstGeom prst="rect">
            <a:avLst/>
          </a:prstGeom>
        </p:spPr>
      </p:pic>
      <p:sp>
        <p:nvSpPr>
          <p:cNvPr id="4" name="三角形 3">
            <a:extLst>
              <a:ext uri="{FF2B5EF4-FFF2-40B4-BE49-F238E27FC236}">
                <a16:creationId xmlns:a16="http://schemas.microsoft.com/office/drawing/2014/main" id="{25FB0C25-CA4E-0C47-AFB9-98D37DE2BDD6}"/>
              </a:ext>
            </a:extLst>
          </p:cNvPr>
          <p:cNvSpPr/>
          <p:nvPr/>
        </p:nvSpPr>
        <p:spPr bwMode="auto">
          <a:xfrm>
            <a:off x="6250262" y="3573016"/>
            <a:ext cx="432048" cy="360040"/>
          </a:xfrm>
          <a:prstGeom prst="triangle">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7383242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7" name="图片 6">
            <a:extLst>
              <a:ext uri="{FF2B5EF4-FFF2-40B4-BE49-F238E27FC236}">
                <a16:creationId xmlns:a16="http://schemas.microsoft.com/office/drawing/2014/main" id="{D761BACA-4828-EC43-B841-95C78B62107C}"/>
              </a:ext>
            </a:extLst>
          </p:cNvPr>
          <p:cNvPicPr>
            <a:picLocks noChangeAspect="1"/>
          </p:cNvPicPr>
          <p:nvPr/>
        </p:nvPicPr>
        <p:blipFill>
          <a:blip r:embed="rId2"/>
          <a:stretch>
            <a:fillRect/>
          </a:stretch>
        </p:blipFill>
        <p:spPr>
          <a:xfrm>
            <a:off x="354462" y="1484784"/>
            <a:ext cx="11487837" cy="4633953"/>
          </a:xfrm>
          <a:prstGeom prst="rect">
            <a:avLst/>
          </a:prstGeom>
        </p:spPr>
      </p:pic>
    </p:spTree>
    <p:extLst>
      <p:ext uri="{BB962C8B-B14F-4D97-AF65-F5344CB8AC3E}">
        <p14:creationId xmlns:p14="http://schemas.microsoft.com/office/powerpoint/2010/main" val="2776908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编译器跟传统编译器有什么区别吗？</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框架跟</a:t>
            </a:r>
            <a:r>
              <a:rPr lang="en-US" altLang="zh-CN" dirty="0">
                <a:latin typeface="Gill Sans MT" panose="020B0502020104020203" pitchFamily="34" charset="0"/>
              </a:rPr>
              <a:t>AI</a:t>
            </a:r>
            <a:r>
              <a:rPr lang="zh-CN" altLang="en-US" dirty="0">
                <a:latin typeface="Gill Sans MT" panose="020B0502020104020203" pitchFamily="34" charset="0"/>
              </a:rPr>
              <a:t>编译器什么关系？是</a:t>
            </a:r>
            <a:r>
              <a:rPr lang="en-US" altLang="zh-CN" dirty="0">
                <a:latin typeface="Gill Sans MT" panose="020B0502020104020203" pitchFamily="34" charset="0"/>
              </a:rPr>
              <a:t>AI</a:t>
            </a:r>
            <a:r>
              <a:rPr lang="zh-CN" altLang="en-US" dirty="0">
                <a:latin typeface="Gill Sans MT" panose="020B0502020104020203" pitchFamily="34" charset="0"/>
              </a:rPr>
              <a:t>框架包含</a:t>
            </a:r>
            <a:r>
              <a:rPr lang="en-US" altLang="zh-CN" dirty="0">
                <a:latin typeface="Gill Sans MT" panose="020B0502020104020203" pitchFamily="34" charset="0"/>
              </a:rPr>
              <a:t>AI</a:t>
            </a:r>
            <a:r>
              <a:rPr lang="zh-CN" altLang="en-US" dirty="0">
                <a:latin typeface="Gill Sans MT" panose="020B0502020104020203" pitchFamily="34" charset="0"/>
              </a:rPr>
              <a:t>编译器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框架就是一个</a:t>
            </a:r>
            <a:r>
              <a:rPr lang="en-US" altLang="zh-CN" dirty="0">
                <a:latin typeface="Gill Sans MT" panose="020B0502020104020203" pitchFamily="34" charset="0"/>
              </a:rPr>
              <a:t>AI</a:t>
            </a:r>
            <a:r>
              <a:rPr lang="zh-CN" altLang="en-US" dirty="0">
                <a:latin typeface="Gill Sans MT" panose="020B0502020104020203" pitchFamily="34" charset="0"/>
              </a:rPr>
              <a:t>编译器？</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领域真的需要编译器吗？那为什么 </a:t>
            </a:r>
            <a:r>
              <a:rPr lang="en-US" altLang="zh-CN" dirty="0">
                <a:latin typeface="Gill Sans MT" panose="020B0502020104020203" pitchFamily="34" charset="0"/>
              </a:rPr>
              <a:t>PyTorch</a:t>
            </a:r>
            <a:r>
              <a:rPr lang="zh-CN" altLang="en-US" dirty="0">
                <a:latin typeface="Gill Sans MT" panose="020B0502020104020203" pitchFamily="34" charset="0"/>
              </a:rPr>
              <a:t> 动态图模式没有编译器的概念？</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t>技术投入比来看，神经网络编译器和人工算子实现，哪个性价比更高？</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866779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编译器架构</a:t>
            </a:r>
          </a:p>
        </p:txBody>
      </p:sp>
    </p:spTree>
    <p:extLst>
      <p:ext uri="{BB962C8B-B14F-4D97-AF65-F5344CB8AC3E}">
        <p14:creationId xmlns:p14="http://schemas.microsoft.com/office/powerpoint/2010/main" val="164383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2A4ABE-FF0A-F744-B132-447A4AD5F0C7}"/>
              </a:ext>
            </a:extLst>
          </p:cNvPr>
          <p:cNvSpPr>
            <a:spLocks noGrp="1"/>
          </p:cNvSpPr>
          <p:nvPr>
            <p:ph type="title"/>
          </p:nvPr>
        </p:nvSpPr>
        <p:spPr/>
        <p:txBody>
          <a:bodyPr/>
          <a:lstStyle/>
          <a:p>
            <a:endParaRPr lang="zh-CN" altLang="en-US"/>
          </a:p>
        </p:txBody>
      </p:sp>
      <p:pic>
        <p:nvPicPr>
          <p:cNvPr id="7" name="图片 6">
            <a:extLst>
              <a:ext uri="{FF2B5EF4-FFF2-40B4-BE49-F238E27FC236}">
                <a16:creationId xmlns:a16="http://schemas.microsoft.com/office/drawing/2014/main" id="{F59BDF7F-F193-C54F-9E39-E3CAF94C1BA9}"/>
              </a:ext>
            </a:extLst>
          </p:cNvPr>
          <p:cNvPicPr>
            <a:picLocks noChangeAspect="1"/>
          </p:cNvPicPr>
          <p:nvPr/>
        </p:nvPicPr>
        <p:blipFill>
          <a:blip r:embed="rId2"/>
          <a:stretch>
            <a:fillRect/>
          </a:stretch>
        </p:blipFill>
        <p:spPr>
          <a:xfrm>
            <a:off x="2016165" y="1340768"/>
            <a:ext cx="8178411" cy="4942686"/>
          </a:xfrm>
          <a:prstGeom prst="rect">
            <a:avLst/>
          </a:prstGeom>
        </p:spPr>
      </p:pic>
    </p:spTree>
    <p:extLst>
      <p:ext uri="{BB962C8B-B14F-4D97-AF65-F5344CB8AC3E}">
        <p14:creationId xmlns:p14="http://schemas.microsoft.com/office/powerpoint/2010/main" val="3126876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r>
              <a:rPr lang="zh-CN" altLang="en-US" sz="1800" b="1" dirty="0"/>
              <a:t>前端优化</a:t>
            </a:r>
          </a:p>
          <a:p>
            <a:r>
              <a:rPr lang="zh-CN" altLang="en-US" sz="1800" dirty="0"/>
              <a:t>构造计算图后，前端将应用图级优化。因为图提供了计算的全局概述，所以更容易在图级发现和执行许多优化。这些优化仅适用于计算图，而不适用于后端的实现。因此，它们与硬件无关，这意味着可以将计算图优化应用于各种后端目标。</a:t>
            </a:r>
          </a:p>
          <a:p>
            <a:r>
              <a:rPr lang="zh-CN" altLang="en-US" sz="1800" dirty="0"/>
              <a:t>前端优化分为三类：</a:t>
            </a:r>
          </a:p>
          <a:p>
            <a:r>
              <a:rPr lang="en-US" altLang="zh-CN" sz="1800" dirty="0"/>
              <a:t>1</a:t>
            </a:r>
            <a:r>
              <a:rPr lang="zh-CN" altLang="en-US" sz="1800" dirty="0"/>
              <a:t>）节点级优化（如零维张量消除、</a:t>
            </a:r>
            <a:r>
              <a:rPr lang="en-US" altLang="zh-CN" sz="1800" dirty="0"/>
              <a:t>nop</a:t>
            </a:r>
            <a:r>
              <a:rPr lang="zh-CN" altLang="en-US" sz="1800" dirty="0"/>
              <a:t>消除）</a:t>
            </a:r>
          </a:p>
          <a:p>
            <a:r>
              <a:rPr lang="en-US" altLang="zh-CN" sz="1800" dirty="0"/>
              <a:t>2</a:t>
            </a:r>
            <a:r>
              <a:rPr lang="zh-CN" altLang="en-US" sz="1800" dirty="0"/>
              <a:t>）块级优化（如代数简化、融合）</a:t>
            </a:r>
          </a:p>
          <a:p>
            <a:r>
              <a:rPr lang="en-US" altLang="zh-CN" sz="1800" dirty="0"/>
              <a:t>3</a:t>
            </a:r>
            <a:r>
              <a:rPr lang="zh-CN" altLang="en-US" sz="1800" dirty="0"/>
              <a:t>）数据流级优化（如</a:t>
            </a:r>
            <a:r>
              <a:rPr lang="en-US" altLang="zh-CN" sz="1800" dirty="0"/>
              <a:t>CSE</a:t>
            </a:r>
            <a:r>
              <a:rPr lang="zh-CN" altLang="en-US" sz="1800" dirty="0"/>
              <a:t>、</a:t>
            </a:r>
            <a:r>
              <a:rPr lang="en-US" altLang="zh-CN" sz="1800" dirty="0"/>
              <a:t>DCE</a:t>
            </a:r>
            <a:r>
              <a:rPr lang="zh-CN" altLang="en-US" sz="1800" dirty="0"/>
              <a:t>）。</a:t>
            </a:r>
          </a:p>
          <a:p>
            <a:r>
              <a:rPr lang="zh-CN" altLang="en-US" sz="1800" dirty="0"/>
              <a:t>前端是</a:t>
            </a:r>
            <a:r>
              <a:rPr lang="en-US" altLang="zh-CN" sz="1800" dirty="0"/>
              <a:t>DL</a:t>
            </a:r>
            <a:r>
              <a:rPr lang="zh-CN" altLang="en-US" sz="1800" dirty="0"/>
              <a:t>编译器中最重要的组件之一，负责从</a:t>
            </a:r>
            <a:r>
              <a:rPr lang="en-US" altLang="zh-CN" sz="1800" dirty="0"/>
              <a:t>AI</a:t>
            </a:r>
            <a:r>
              <a:rPr lang="zh-CN" altLang="en-US" sz="1800" dirty="0"/>
              <a:t>模型到高级</a:t>
            </a:r>
            <a:r>
              <a:rPr lang="en-US" altLang="zh-CN" sz="1800" dirty="0"/>
              <a:t>IR</a:t>
            </a:r>
            <a:r>
              <a:rPr lang="zh-CN" altLang="en-US" sz="1800" dirty="0"/>
              <a:t>（即计算图）的转换以及基于高级</a:t>
            </a:r>
            <a:r>
              <a:rPr lang="en-US" altLang="zh-CN" sz="1800" dirty="0"/>
              <a:t>IR</a:t>
            </a:r>
            <a:r>
              <a:rPr lang="zh-CN" altLang="en-US" sz="1800" dirty="0"/>
              <a:t>的独立于硬件的优化。尽管在不通过在</a:t>
            </a:r>
            <a:r>
              <a:rPr lang="en-US" altLang="zh-CN" sz="1800" dirty="0"/>
              <a:t>DL</a:t>
            </a:r>
            <a:r>
              <a:rPr lang="zh-CN" altLang="en-US" sz="1800" dirty="0"/>
              <a:t>编译器上前端的实现在高级</a:t>
            </a:r>
            <a:r>
              <a:rPr lang="en-US" altLang="zh-CN" sz="1800" dirty="0"/>
              <a:t>IR</a:t>
            </a:r>
            <a:r>
              <a:rPr lang="zh-CN" altLang="en-US" sz="1800" dirty="0"/>
              <a:t>的数据表示形式和运算符定义上有所不同，但与硬件无关的优化在节点级别，块级别和数据流级别这三个级别上相似。</a:t>
            </a:r>
          </a:p>
          <a:p>
            <a:br>
              <a:rPr lang="zh-CN" altLang="en-US" sz="1800" dirty="0"/>
            </a:br>
            <a:endParaRPr lang="zh-CN" altLang="en-US" sz="1800" dirty="0"/>
          </a:p>
        </p:txBody>
      </p:sp>
    </p:spTree>
    <p:extLst>
      <p:ext uri="{BB962C8B-B14F-4D97-AF65-F5344CB8AC3E}">
        <p14:creationId xmlns:p14="http://schemas.microsoft.com/office/powerpoint/2010/main" val="2361145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302674-17C1-C245-8C3B-2F82A4584CAF}"/>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32FB09B2-9F96-AA4A-91E2-23F81D7F84B0}"/>
              </a:ext>
            </a:extLst>
          </p:cNvPr>
          <p:cNvSpPr>
            <a:spLocks noGrp="1"/>
          </p:cNvSpPr>
          <p:nvPr>
            <p:ph sz="half" idx="1"/>
          </p:nvPr>
        </p:nvSpPr>
        <p:spPr/>
        <p:txBody>
          <a:bodyPr/>
          <a:lstStyle/>
          <a:p>
            <a:r>
              <a:rPr lang="zh-CN" altLang="en-US" sz="1800" b="1" dirty="0"/>
              <a:t>后端优化</a:t>
            </a:r>
          </a:p>
          <a:p>
            <a:r>
              <a:rPr lang="en-US" altLang="zh-CN" sz="1800" b="1" dirty="0"/>
              <a:t>4.3.1 </a:t>
            </a:r>
            <a:r>
              <a:rPr lang="zh-CN" altLang="en-US" sz="1800" b="1" dirty="0"/>
              <a:t>特定硬件的优化</a:t>
            </a:r>
          </a:p>
          <a:p>
            <a:r>
              <a:rPr lang="zh-CN" altLang="en-US" sz="1800" dirty="0"/>
              <a:t>在</a:t>
            </a:r>
            <a:r>
              <a:rPr lang="en-US" altLang="zh-CN" sz="1800" dirty="0"/>
              <a:t>DL</a:t>
            </a:r>
            <a:r>
              <a:rPr lang="zh-CN" altLang="en-US" sz="1800" dirty="0"/>
              <a:t>编译器的后端，针对硬件的优化（也称为依赖于目标的优化）用于针对特定硬件体系结构获取高性能代码。应用后端优化的一种方法是将低级</a:t>
            </a:r>
            <a:r>
              <a:rPr lang="en-US" altLang="zh-CN" sz="1800" dirty="0"/>
              <a:t>IR</a:t>
            </a:r>
            <a:r>
              <a:rPr lang="zh-CN" altLang="en-US" sz="1800" dirty="0"/>
              <a:t>转换为</a:t>
            </a:r>
            <a:r>
              <a:rPr lang="en-US" altLang="zh-CN" sz="1800" dirty="0"/>
              <a:t>LLVM IR</a:t>
            </a:r>
            <a:r>
              <a:rPr lang="zh-CN" altLang="en-US" sz="1800" dirty="0"/>
              <a:t>，以便利用</a:t>
            </a:r>
            <a:r>
              <a:rPr lang="en-US" altLang="zh-CN" sz="1800" dirty="0"/>
              <a:t>LLVM</a:t>
            </a:r>
            <a:r>
              <a:rPr lang="zh-CN" altLang="en-US" sz="1800" dirty="0"/>
              <a:t>基础结构生成优化的</a:t>
            </a:r>
            <a:r>
              <a:rPr lang="en-US" altLang="zh-CN" sz="1800" dirty="0"/>
              <a:t>CPU/GPU</a:t>
            </a:r>
            <a:r>
              <a:rPr lang="zh-CN" altLang="en-US" sz="1800" dirty="0"/>
              <a:t>代码。另一种方法是使用</a:t>
            </a:r>
            <a:r>
              <a:rPr lang="en-US" altLang="zh-CN" sz="1800" dirty="0"/>
              <a:t>DL</a:t>
            </a:r>
            <a:r>
              <a:rPr lang="zh-CN" altLang="en-US" sz="1800" dirty="0"/>
              <a:t>域知识设计定制的优化，这可以更有效地利用目标硬件。</a:t>
            </a:r>
          </a:p>
          <a:p>
            <a:r>
              <a:rPr lang="en-US" altLang="zh-CN" sz="1800" b="1" dirty="0"/>
              <a:t>4.3.2 </a:t>
            </a:r>
            <a:r>
              <a:rPr lang="zh-CN" altLang="en-US" sz="1800" b="1" dirty="0"/>
              <a:t>自动调整</a:t>
            </a:r>
          </a:p>
          <a:p>
            <a:r>
              <a:rPr lang="zh-CN" altLang="en-US" sz="1800" dirty="0"/>
              <a:t>由于在特定硬件优化中用于参数调整的搜索空间巨大，因此有必要利用自动调整来确定最佳参数设置。</a:t>
            </a:r>
            <a:r>
              <a:rPr lang="en-US" altLang="zh-CN" sz="1800" dirty="0">
                <a:hlinkClick r:id="rId2"/>
              </a:rPr>
              <a:t>Halide</a:t>
            </a:r>
            <a:r>
              <a:rPr lang="en-US" altLang="zh-CN" sz="1800" dirty="0"/>
              <a:t>/TVM</a:t>
            </a:r>
            <a:r>
              <a:rPr lang="zh-CN" altLang="en-US" sz="1800" dirty="0"/>
              <a:t>允许程序员首先定义特定硬件的优化（调度），然后使用自动调节来得出最佳参数设置。这样，</a:t>
            </a:r>
            <a:r>
              <a:rPr lang="en-US" altLang="zh-CN" sz="1800" dirty="0"/>
              <a:t>Halide/TVM</a:t>
            </a:r>
            <a:r>
              <a:rPr lang="zh-CN" altLang="en-US" sz="1800" dirty="0"/>
              <a:t>编程人员可以通过反复检查特定参数设置的性能来更新或重新设计规划。另外，自动调整也可以应用多面体模型进行参数调整。</a:t>
            </a:r>
          </a:p>
          <a:p>
            <a:r>
              <a:rPr lang="en-US" altLang="zh-CN" sz="1800" b="1" dirty="0"/>
              <a:t>4.3.3 </a:t>
            </a:r>
            <a:r>
              <a:rPr lang="zh-CN" altLang="en-US" sz="1800" b="1" dirty="0"/>
              <a:t>优化的内核库</a:t>
            </a:r>
          </a:p>
          <a:p>
            <a:r>
              <a:rPr lang="zh-CN" altLang="en-US" sz="1800" dirty="0"/>
              <a:t>目前还有几个高度优化的内核库，广泛用于各种硬件上的加速</a:t>
            </a:r>
            <a:r>
              <a:rPr lang="en-US" altLang="zh-CN" sz="1800" dirty="0"/>
              <a:t>DL</a:t>
            </a:r>
            <a:r>
              <a:rPr lang="zh-CN" altLang="en-US" sz="1800" dirty="0"/>
              <a:t>训练和推理。当特定的高度优化的原语可以满足计算要求时，使用优化的内核库可显著提高性能，否则可能会受到进一步优化的约束，并且性能较差。</a:t>
            </a:r>
          </a:p>
        </p:txBody>
      </p:sp>
    </p:spTree>
    <p:extLst>
      <p:ext uri="{BB962C8B-B14F-4D97-AF65-F5344CB8AC3E}">
        <p14:creationId xmlns:p14="http://schemas.microsoft.com/office/powerpoint/2010/main" val="10791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什么是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41235660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97781" y="3861048"/>
            <a:ext cx="10731328" cy="1440160"/>
          </a:xfrm>
        </p:spPr>
        <p:txBody>
          <a:bodyPr anchor="ctr"/>
          <a:lstStyle/>
          <a:p>
            <a:pPr algn="ctr">
              <a:lnSpc>
                <a:spcPct val="150000"/>
              </a:lnSpc>
            </a:pPr>
            <a:r>
              <a:rPr lang="zh-CN" altLang="en-US" b="1" dirty="0">
                <a:latin typeface="Gill Sans MT" panose="020B0502020104020203" pitchFamily="34" charset="0"/>
              </a:rPr>
              <a:t>推理场景：</a:t>
            </a:r>
            <a:r>
              <a:rPr lang="zh-CN" altLang="en-US" dirty="0">
                <a:latin typeface="Gill Sans MT" panose="020B0502020104020203" pitchFamily="34" charset="0"/>
              </a:rPr>
              <a:t>输入 </a:t>
            </a:r>
            <a:r>
              <a:rPr lang="en-US" altLang="zh-CN" dirty="0">
                <a:latin typeface="Gill Sans MT" panose="020B0502020104020203" pitchFamily="34" charset="0"/>
              </a:rPr>
              <a:t>AI</a:t>
            </a:r>
            <a:r>
              <a:rPr lang="zh-CN" altLang="en-US" dirty="0">
                <a:latin typeface="Gill Sans MT" panose="020B0502020104020203" pitchFamily="34" charset="0"/>
              </a:rPr>
              <a:t> 框架训练出来的模型文件，输出能够在不同硬件高效执行的程序；</a:t>
            </a:r>
            <a:endParaRPr lang="en-US" altLang="zh-CN" dirty="0">
              <a:latin typeface="Gill Sans MT" panose="020B0502020104020203" pitchFamily="34" charset="0"/>
            </a:endParaRPr>
          </a:p>
          <a:p>
            <a:pPr algn="ctr">
              <a:lnSpc>
                <a:spcPct val="150000"/>
              </a:lnSpc>
            </a:pPr>
            <a:r>
              <a:rPr lang="zh-CN" altLang="en-US" b="1" dirty="0">
                <a:latin typeface="Gill Sans MT" panose="020B0502020104020203" pitchFamily="34" charset="0"/>
              </a:rPr>
              <a:t>训练场景：</a:t>
            </a:r>
            <a:r>
              <a:rPr lang="zh-CN" altLang="en-US" dirty="0">
                <a:latin typeface="Gill Sans MT" panose="020B0502020104020203" pitchFamily="34" charset="0"/>
              </a:rPr>
              <a:t>输入高级语言表示的神经网络代码，输出能够在不同硬件高效执行的程序；</a:t>
            </a:r>
            <a:endParaRPr lang="en-US" altLang="zh-CN" dirty="0">
              <a:latin typeface="Gill Sans MT" panose="020B0502020104020203" pitchFamily="34" charset="0"/>
            </a:endParaRPr>
          </a:p>
        </p:txBody>
      </p:sp>
      <p:sp>
        <p:nvSpPr>
          <p:cNvPr id="3" name="内容占位符 4">
            <a:extLst>
              <a:ext uri="{FF2B5EF4-FFF2-40B4-BE49-F238E27FC236}">
                <a16:creationId xmlns:a16="http://schemas.microsoft.com/office/drawing/2014/main" id="{46C27A8F-DD1E-CE4C-9FB9-06DF502FEC8A}"/>
              </a:ext>
            </a:extLst>
          </p:cNvPr>
          <p:cNvSpPr txBox="1">
            <a:spLocks/>
          </p:cNvSpPr>
          <p:nvPr/>
        </p:nvSpPr>
        <p:spPr>
          <a:xfrm>
            <a:off x="776035" y="1133128"/>
            <a:ext cx="10731328" cy="2439888"/>
          </a:xfrm>
          <a:prstGeom prst="rect">
            <a:avLst/>
          </a:prstGeom>
          <a:noFill/>
        </p:spPr>
        <p:txBody>
          <a:bodyPr anchor="ct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9600">
                <a:solidFill>
                  <a:srgbClr val="C00000"/>
                </a:solidFill>
                <a:latin typeface="Futura Medium" panose="020B0602020204020303" pitchFamily="34" charset="-79"/>
                <a:cs typeface="Futura Medium" panose="020B0602020204020303" pitchFamily="34" charset="-79"/>
              </a:rPr>
              <a:t>什么是 </a:t>
            </a:r>
            <a:r>
              <a:rPr lang="en-US" altLang="zh-CN" sz="9600">
                <a:solidFill>
                  <a:srgbClr val="C00000"/>
                </a:solidFill>
                <a:latin typeface="Futura Medium" panose="020B0602020204020303" pitchFamily="34" charset="-79"/>
                <a:cs typeface="Futura Medium" panose="020B0602020204020303" pitchFamily="34" charset="-79"/>
              </a:rPr>
              <a:t>AI</a:t>
            </a:r>
            <a:r>
              <a:rPr lang="en-US" sz="9600">
                <a:solidFill>
                  <a:srgbClr val="C00000"/>
                </a:solidFill>
                <a:latin typeface="Futura Medium" panose="020B0602020204020303" pitchFamily="34" charset="-79"/>
                <a:cs typeface="Futura Medium" panose="020B0602020204020303" pitchFamily="34" charset="-79"/>
              </a:rPr>
              <a:t> </a:t>
            </a:r>
            <a:r>
              <a:rPr lang="zh-CN" altLang="en-US" sz="9600">
                <a:solidFill>
                  <a:srgbClr val="C00000"/>
                </a:solidFill>
                <a:latin typeface="Futura Medium" panose="020B0602020204020303" pitchFamily="34" charset="-79"/>
                <a:cs typeface="Futura Medium" panose="020B0602020204020303" pitchFamily="34" charset="-79"/>
              </a:rPr>
              <a:t>编译器</a:t>
            </a:r>
          </a:p>
        </p:txBody>
      </p:sp>
    </p:spTree>
    <p:extLst>
      <p:ext uri="{BB962C8B-B14F-4D97-AF65-F5344CB8AC3E}">
        <p14:creationId xmlns:p14="http://schemas.microsoft.com/office/powerpoint/2010/main" val="27520971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zh-CN" altLang="en-US" dirty="0">
                <a:latin typeface="Gill Sans MT" panose="020B0502020104020203" pitchFamily="34" charset="0"/>
              </a:rPr>
              <a:t>什么是训练场景？什么是推理场景吗？</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编译器为什么要了解算法呢？</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算子为什么要了解编译器？</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688889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Python</a:t>
            </a:r>
            <a:r>
              <a:rPr lang="zh-CN" altLang="en-US" dirty="0">
                <a:latin typeface="Gill Sans MT" panose="020B0502020104020203" pitchFamily="34" charset="0"/>
              </a:rPr>
              <a:t> 为主的动态解释器语言前端</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多层 </a:t>
            </a:r>
            <a:r>
              <a:rPr lang="en-US" altLang="zh-CN" dirty="0">
                <a:latin typeface="Gill Sans MT" panose="020B0502020104020203" pitchFamily="34" charset="0"/>
              </a:rPr>
              <a:t>IR</a:t>
            </a:r>
            <a:r>
              <a:rPr lang="zh-CN" altLang="en-US" dirty="0">
                <a:latin typeface="Gill Sans MT" panose="020B0502020104020203" pitchFamily="34" charset="0"/>
              </a:rPr>
              <a:t> 设计，包括图编译、算子编译、代码生成</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面向神经网络、深度学习的特定优化</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芯片架构的支持</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4189967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development history</a:t>
            </a:r>
            <a:endParaRPr kumimoji="1" lang="zh-CN" altLang="en-US"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935CE567-C5FC-CB46-9CBD-BDF7749D7D05}"/>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3002587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br>
              <a:rPr lang="zh-CN" altLang="en-US" b="0" dirty="0"/>
            </a:b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通过声明式的编程方式，以静态图方式执行，执行前进行硬件无关和硬件相关的编译优化。硬件无关的优化，如表达式化简、常量折叠、自动微分等；硬件相关的优化包括算子融合、内存分配等。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4" name="图片 3">
            <a:extLst>
              <a:ext uri="{FF2B5EF4-FFF2-40B4-BE49-F238E27FC236}">
                <a16:creationId xmlns:a16="http://schemas.microsoft.com/office/drawing/2014/main" id="{5A50CC5E-76D9-BC46-B4E5-2B65DB98C8B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rot="16200000">
            <a:off x="7562086" y="3477464"/>
            <a:ext cx="2464132" cy="2943269"/>
          </a:xfrm>
          <a:prstGeom prst="rect">
            <a:avLst/>
          </a:prstGeom>
        </p:spPr>
      </p:pic>
      <p:pic>
        <p:nvPicPr>
          <p:cNvPr id="5" name="图片 4">
            <a:extLst>
              <a:ext uri="{FF2B5EF4-FFF2-40B4-BE49-F238E27FC236}">
                <a16:creationId xmlns:a16="http://schemas.microsoft.com/office/drawing/2014/main" id="{013B2041-90BB-4A42-A1B3-1C97CAF2BCF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89869" y="3678121"/>
            <a:ext cx="3990653" cy="2541953"/>
          </a:xfrm>
          <a:prstGeom prst="rect">
            <a:avLst/>
          </a:prstGeom>
        </p:spPr>
      </p:pic>
    </p:spTree>
    <p:extLst>
      <p:ext uri="{BB962C8B-B14F-4D97-AF65-F5344CB8AC3E}">
        <p14:creationId xmlns:p14="http://schemas.microsoft.com/office/powerpoint/2010/main" val="16179985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a:t>
            </a:r>
            <a:r>
              <a:rPr lang="zh-CN" altLang="en-US" u="sng" dirty="0">
                <a:highlight>
                  <a:srgbClr val="FFFF00"/>
                </a:highlight>
                <a:latin typeface="Gill Sans MT" panose="020B0502020104020203" pitchFamily="34" charset="0"/>
              </a:rPr>
              <a:t>声明式的编程方式，以静态图方式执行</a:t>
            </a:r>
            <a:r>
              <a:rPr lang="zh-CN" altLang="en-US" dirty="0">
                <a:latin typeface="Gill Sans MT" panose="020B0502020104020203" pitchFamily="34" charset="0"/>
              </a:rPr>
              <a:t>，执行前进行硬件无关和硬件相关的编译优化。硬件无关的优化，如表达式化简、常量折叠、自动微分等；硬件相关的优化包括算子融合、内存分配等。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7" name="图片 6">
            <a:extLst>
              <a:ext uri="{FF2B5EF4-FFF2-40B4-BE49-F238E27FC236}">
                <a16:creationId xmlns:a16="http://schemas.microsoft.com/office/drawing/2014/main" id="{693D1603-4A99-4C4C-B8E8-0428D09AA64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2"/>
          <a:stretch/>
        </p:blipFill>
        <p:spPr>
          <a:xfrm>
            <a:off x="2458286" y="3826618"/>
            <a:ext cx="7294167" cy="1827991"/>
          </a:xfrm>
          <a:prstGeom prst="rect">
            <a:avLst/>
          </a:prstGeom>
        </p:spPr>
      </p:pic>
      <p:sp>
        <p:nvSpPr>
          <p:cNvPr id="8" name="矩形 7">
            <a:extLst>
              <a:ext uri="{FF2B5EF4-FFF2-40B4-BE49-F238E27FC236}">
                <a16:creationId xmlns:a16="http://schemas.microsoft.com/office/drawing/2014/main" id="{A59E5715-4893-5046-8BC0-FFFB9CF0AE17}"/>
              </a:ext>
            </a:extLst>
          </p:cNvPr>
          <p:cNvSpPr/>
          <p:nvPr/>
        </p:nvSpPr>
        <p:spPr>
          <a:xfrm>
            <a:off x="3057370" y="5759714"/>
            <a:ext cx="6096000" cy="369332"/>
          </a:xfrm>
          <a:prstGeom prst="rect">
            <a:avLst/>
          </a:prstGeom>
        </p:spPr>
        <p:txBody>
          <a:bodyPr>
            <a:spAutoFit/>
          </a:bodyPr>
          <a:lstStyle/>
          <a:p>
            <a:pPr algn="ctr"/>
            <a:r>
              <a:rPr lang="en-US" altLang="zh-CN" dirty="0">
                <a:solidFill>
                  <a:srgbClr val="00FA00"/>
                </a:solidFill>
                <a:latin typeface="Gill Sans MT" panose="020B0502020104020203" pitchFamily="34" charset="0"/>
              </a:rPr>
              <a:t>https://</a:t>
            </a:r>
            <a:r>
              <a:rPr lang="en-US" altLang="zh-CN" dirty="0" err="1">
                <a:solidFill>
                  <a:srgbClr val="00FA00"/>
                </a:solidFill>
                <a:latin typeface="Gill Sans MT" panose="020B0502020104020203" pitchFamily="34" charset="0"/>
              </a:rPr>
              <a:t>www.bilibili.com</a:t>
            </a:r>
            <a:r>
              <a:rPr lang="en-US" altLang="zh-CN" dirty="0">
                <a:solidFill>
                  <a:srgbClr val="00FA00"/>
                </a:solidFill>
                <a:latin typeface="Gill Sans MT" panose="020B0502020104020203" pitchFamily="34" charset="0"/>
              </a:rPr>
              <a:t>/video/BV1gR4y1o7WT/</a:t>
            </a:r>
            <a:endParaRPr lang="zh-CN" altLang="en-US"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15536135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29573</TotalTime>
  <Words>1638</Words>
  <Application>Microsoft Macintosh PowerPoint</Application>
  <PresentationFormat>自定义</PresentationFormat>
  <Paragraphs>100</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25</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PowerPoint 演示文稿</vt:lpstr>
      <vt:lpstr>Question?</vt:lpstr>
      <vt:lpstr>What is AI Compiler?</vt:lpstr>
      <vt:lpstr>development history</vt:lpstr>
      <vt:lpstr>development history: Stage I 朴素的AI编译器 </vt:lpstr>
      <vt:lpstr>development history: Stage I 朴素的AI编译器</vt:lpstr>
      <vt:lpstr>development history: Stage I 朴素的AI编译器</vt:lpstr>
      <vt:lpstr>development history: Stage I 朴素的AI编译器</vt:lpstr>
      <vt:lpstr>development history: Stage II 专用的AI编译器</vt:lpstr>
      <vt:lpstr>development history: Stage II 专用的AI编译器</vt:lpstr>
      <vt:lpstr>development history: Stage I 朴素的AI编译器</vt:lpstr>
      <vt:lpstr>development history: Stage II 专用的AI编译器</vt:lpstr>
      <vt:lpstr>development history: Stage III 通用AI编译器</vt:lpstr>
      <vt:lpstr>What is AI Compiler?</vt:lpstr>
      <vt:lpstr>At what stage?</vt:lpstr>
      <vt:lpstr>What is AI Compiler?</vt:lpstr>
      <vt:lpstr>Question?</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4605</cp:revision>
  <dcterms:created xsi:type="dcterms:W3CDTF">2015-01-14T10:38:57Z</dcterms:created>
  <dcterms:modified xsi:type="dcterms:W3CDTF">2022-11-27T17:42:14Z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